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59" r:id="rId7"/>
    <p:sldId id="276" r:id="rId8"/>
    <p:sldId id="300" r:id="rId9"/>
    <p:sldId id="308" r:id="rId10"/>
    <p:sldId id="280" r:id="rId11"/>
    <p:sldId id="303" r:id="rId12"/>
    <p:sldId id="301" r:id="rId13"/>
    <p:sldId id="302" r:id="rId14"/>
    <p:sldId id="294" r:id="rId15"/>
    <p:sldId id="305" r:id="rId16"/>
    <p:sldId id="306" r:id="rId17"/>
    <p:sldId id="307" r:id="rId18"/>
  </p:sldIdLst>
  <p:sldSz cx="12192000" cy="6858000"/>
  <p:notesSz cx="6669088" cy="9926638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FE3"/>
    <a:srgbClr val="1F485E"/>
    <a:srgbClr val="EF765E"/>
    <a:srgbClr val="129A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1F8C73-7D68-02BF-0ED2-C6DC0E5E5EC4}" v="2" dt="2023-10-04T23:00:07.480"/>
    <p1510:client id="{123BB009-EB73-4C62-AE0D-58186EB823A7}" v="1" dt="2023-10-03T15:37:38.379"/>
    <p1510:client id="{F7974143-D1A7-471A-9C18-E4D721BEF4F7}" v="40" dt="2024-01-10T13:29:04.531"/>
    <p1510:client id="{F93BE880-FBC4-2768-2F88-1D9C3AFD1722}" v="4" dt="2023-07-17T14:49:10.0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93" autoAdjust="0"/>
    <p:restoredTop sz="85000" autoAdjust="0"/>
  </p:normalViewPr>
  <p:slideViewPr>
    <p:cSldViewPr snapToGrid="0">
      <p:cViewPr varScale="1">
        <p:scale>
          <a:sx n="94" d="100"/>
          <a:sy n="94" d="100"/>
        </p:scale>
        <p:origin x="129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ffrey2 riela" userId="S::joffrey2.riela@epitech.eu::e7e2fb66-eba0-4428-b961-6e88b20f5072" providerId="AD" clId="Web-{051F8C73-7D68-02BF-0ED2-C6DC0E5E5EC4}"/>
    <pc:docChg chg="addSld delSld">
      <pc:chgData name="joffrey2 riela" userId="S::joffrey2.riela@epitech.eu::e7e2fb66-eba0-4428-b961-6e88b20f5072" providerId="AD" clId="Web-{051F8C73-7D68-02BF-0ED2-C6DC0E5E5EC4}" dt="2023-10-04T23:00:07.480" v="1"/>
      <pc:docMkLst>
        <pc:docMk/>
      </pc:docMkLst>
      <pc:sldChg chg="new del">
        <pc:chgData name="joffrey2 riela" userId="S::joffrey2.riela@epitech.eu::e7e2fb66-eba0-4428-b961-6e88b20f5072" providerId="AD" clId="Web-{051F8C73-7D68-02BF-0ED2-C6DC0E5E5EC4}" dt="2023-10-04T23:00:07.480" v="1"/>
        <pc:sldMkLst>
          <pc:docMk/>
          <pc:sldMk cId="2079428276" sldId="274"/>
        </pc:sldMkLst>
      </pc:sldChg>
    </pc:docChg>
  </pc:docChgLst>
  <pc:docChgLst>
    <pc:chgData name="Maxime Grosjean" userId="S::maxime1.grosjean@epitech.eu::6f37b81d-4c46-4596-93f5-fbf51f400329" providerId="AD" clId="Web-{F7974143-D1A7-471A-9C18-E4D721BEF4F7}"/>
    <pc:docChg chg="modSld">
      <pc:chgData name="Maxime Grosjean" userId="S::maxime1.grosjean@epitech.eu::6f37b81d-4c46-4596-93f5-fbf51f400329" providerId="AD" clId="Web-{F7974143-D1A7-471A-9C18-E4D721BEF4F7}" dt="2024-01-10T13:29:04.531" v="37" actId="20577"/>
      <pc:docMkLst>
        <pc:docMk/>
      </pc:docMkLst>
      <pc:sldChg chg="modSp">
        <pc:chgData name="Maxime Grosjean" userId="S::maxime1.grosjean@epitech.eu::6f37b81d-4c46-4596-93f5-fbf51f400329" providerId="AD" clId="Web-{F7974143-D1A7-471A-9C18-E4D721BEF4F7}" dt="2024-01-10T13:29:04.531" v="37" actId="20577"/>
        <pc:sldMkLst>
          <pc:docMk/>
          <pc:sldMk cId="1678435364" sldId="280"/>
        </pc:sldMkLst>
        <pc:spChg chg="mod">
          <ac:chgData name="Maxime Grosjean" userId="S::maxime1.grosjean@epitech.eu::6f37b81d-4c46-4596-93f5-fbf51f400329" providerId="AD" clId="Web-{F7974143-D1A7-471A-9C18-E4D721BEF4F7}" dt="2024-01-10T13:29:04.531" v="37" actId="20577"/>
          <ac:spMkLst>
            <pc:docMk/>
            <pc:sldMk cId="1678435364" sldId="280"/>
            <ac:spMk id="7" creationId="{3D09192C-9C70-E148-08C7-71BA4F3BF1C5}"/>
          </ac:spMkLst>
        </pc:spChg>
      </pc:sldChg>
      <pc:sldChg chg="modSp">
        <pc:chgData name="Maxime Grosjean" userId="S::maxime1.grosjean@epitech.eu::6f37b81d-4c46-4596-93f5-fbf51f400329" providerId="AD" clId="Web-{F7974143-D1A7-471A-9C18-E4D721BEF4F7}" dt="2024-01-10T13:28:59.280" v="29" actId="20577"/>
        <pc:sldMkLst>
          <pc:docMk/>
          <pc:sldMk cId="4044716199" sldId="300"/>
        </pc:sldMkLst>
        <pc:spChg chg="mod">
          <ac:chgData name="Maxime Grosjean" userId="S::maxime1.grosjean@epitech.eu::6f37b81d-4c46-4596-93f5-fbf51f400329" providerId="AD" clId="Web-{F7974143-D1A7-471A-9C18-E4D721BEF4F7}" dt="2024-01-10T13:28:59.280" v="29" actId="20577"/>
          <ac:spMkLst>
            <pc:docMk/>
            <pc:sldMk cId="4044716199" sldId="300"/>
            <ac:spMk id="7" creationId="{3D09192C-9C70-E148-08C7-71BA4F3BF1C5}"/>
          </ac:spMkLst>
        </pc:spChg>
      </pc:sldChg>
    </pc:docChg>
  </pc:docChgLst>
  <pc:docChgLst>
    <pc:chgData name="Laurenne Ayeboua Govi" userId="S::laurenne.ayeboua-govi@ionis-group.com::7448d1c3-5a12-4493-9ada-e785692f5ac4" providerId="AD" clId="Web-{123BB009-EB73-4C62-AE0D-58186EB823A7}"/>
    <pc:docChg chg="sldOrd">
      <pc:chgData name="Laurenne Ayeboua Govi" userId="S::laurenne.ayeboua-govi@ionis-group.com::7448d1c3-5a12-4493-9ada-e785692f5ac4" providerId="AD" clId="Web-{123BB009-EB73-4C62-AE0D-58186EB823A7}" dt="2023-10-03T15:37:38.379" v="0"/>
      <pc:docMkLst>
        <pc:docMk/>
      </pc:docMkLst>
      <pc:sldChg chg="ord">
        <pc:chgData name="Laurenne Ayeboua Govi" userId="S::laurenne.ayeboua-govi@ionis-group.com::7448d1c3-5a12-4493-9ada-e785692f5ac4" providerId="AD" clId="Web-{123BB009-EB73-4C62-AE0D-58186EB823A7}" dt="2023-10-03T15:37:38.379" v="0"/>
        <pc:sldMkLst>
          <pc:docMk/>
          <pc:sldMk cId="2334137678" sldId="25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7B28038-0CA3-4C35-8D3F-B8A069B339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2118D38-FBCA-4DE8-BD30-895D5287DE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55B5BF-4A0F-4D4B-9242-5BC3FA71534D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AB3A2C-63CE-48CF-9961-DE3DCEBA02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622E095-BCC0-48B5-8AF8-BAC4224EA6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B986FE-4834-4858-B056-4BB1F553CE6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48018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png>
</file>

<file path=ppt/media/image17.gi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2CC9BE-B89B-0F42-8FEB-F96E2236995E}" type="datetimeFigureOut">
              <a:rPr lang="fr-FR" smtClean="0"/>
              <a:t>11/01/2024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66750" y="4776788"/>
            <a:ext cx="5335588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D5882A-810A-494C-AF7A-49522011FED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8479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5882A-810A-494C-AF7A-49522011FEDB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40812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Bleu électrique, capture d’écran, Police, bleu&#10;&#10;Description générée automatiquement">
            <a:extLst>
              <a:ext uri="{FF2B5EF4-FFF2-40B4-BE49-F238E27FC236}">
                <a16:creationId xmlns:a16="http://schemas.microsoft.com/office/drawing/2014/main" id="{A580F908-FA0F-2175-7978-17519F7DEB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677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habits, Visage humain, personne, femme&#10;&#10;Description générée automatiquement">
            <a:extLst>
              <a:ext uri="{FF2B5EF4-FFF2-40B4-BE49-F238E27FC236}">
                <a16:creationId xmlns:a16="http://schemas.microsoft.com/office/drawing/2014/main" id="{57E3ECBA-6809-5E4E-56FA-2B4A45C1129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82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0546B28-3AAF-BB96-7CCD-C1318E9A07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2265C7B-9546-4B90-85E9-115223D3B4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67542" y="3840480"/>
            <a:ext cx="9698182" cy="1764290"/>
          </a:xfrm>
        </p:spPr>
        <p:txBody>
          <a:bodyPr anchor="b">
            <a:normAutofit/>
          </a:bodyPr>
          <a:lstStyle>
            <a:lvl1pPr algn="l">
              <a:defRPr sz="6000" b="1" i="0">
                <a:solidFill>
                  <a:schemeClr val="bg1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/>
              <a:t>Modifier le style</a:t>
            </a:r>
            <a:br>
              <a:rPr lang="fr-FR"/>
            </a:br>
            <a:r>
              <a:rPr lang="fr-FR"/>
              <a:t>du titre général ici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F6CCB18-1C85-45A8-94C2-42E5BE16F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542" y="5735636"/>
            <a:ext cx="9144000" cy="82788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Mulish" pitchFamily="2" charset="77"/>
                <a:ea typeface="Inter Tight" pitchFamily="2" charset="0"/>
                <a:cs typeface="Inter Tight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702254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 descr="Une image contenant Visage humain, capture d’écran, habits, personne&#10;&#10;Description générée automatiquement">
            <a:extLst>
              <a:ext uri="{FF2B5EF4-FFF2-40B4-BE49-F238E27FC236}">
                <a16:creationId xmlns:a16="http://schemas.microsoft.com/office/drawing/2014/main" id="{0D8B2C3A-14AF-0DCD-4979-83A7D2D676D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40F43B5-BCB4-0066-E9D4-294C2870CD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506794" y="2571365"/>
            <a:ext cx="9698182" cy="2461203"/>
          </a:xfrm>
        </p:spPr>
        <p:txBody>
          <a:bodyPr anchor="b">
            <a:normAutofit/>
          </a:bodyPr>
          <a:lstStyle>
            <a:lvl1pPr algn="l">
              <a:lnSpc>
                <a:spcPct val="150000"/>
              </a:lnSpc>
              <a:defRPr sz="2800" b="1" i="0">
                <a:solidFill>
                  <a:schemeClr val="tx1">
                    <a:lumMod val="85000"/>
                    <a:lumOff val="15000"/>
                  </a:schemeClr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/>
              <a:t>1. Premier titre – p.3</a:t>
            </a:r>
            <a:br>
              <a:rPr lang="fr-FR"/>
            </a:br>
            <a:r>
              <a:rPr lang="fr-FR"/>
              <a:t>2. Deuxième titre – p.5</a:t>
            </a:r>
            <a:br>
              <a:rPr lang="fr-FR"/>
            </a:br>
            <a:r>
              <a:rPr lang="fr-FR"/>
              <a:t>3. Troisième titre – p.7</a:t>
            </a:r>
            <a:br>
              <a:rPr lang="fr-FR"/>
            </a:br>
            <a:r>
              <a:rPr lang="fr-FR"/>
              <a:t>4. Quatrième titre – p.9</a:t>
            </a:r>
          </a:p>
        </p:txBody>
      </p:sp>
    </p:spTree>
    <p:extLst>
      <p:ext uri="{BB962C8B-B14F-4D97-AF65-F5344CB8AC3E}">
        <p14:creationId xmlns:p14="http://schemas.microsoft.com/office/powerpoint/2010/main" val="37641174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apture d’écran, noir, obscurité&#10;&#10;Description générée automatiquement">
            <a:extLst>
              <a:ext uri="{FF2B5EF4-FFF2-40B4-BE49-F238E27FC236}">
                <a16:creationId xmlns:a16="http://schemas.microsoft.com/office/drawing/2014/main" id="{A2A8BC9C-F59E-DE83-1126-566004E7FB6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82D4F4A-4442-4997-92B5-7690E3FFC2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3585469"/>
          </a:xfrm>
        </p:spPr>
        <p:txBody>
          <a:bodyPr anchor="ctr"/>
          <a:lstStyle>
            <a:lvl1pPr algn="ctr">
              <a:defRPr sz="6000" b="1" i="0">
                <a:solidFill>
                  <a:srgbClr val="009FE3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/>
              <a:t>Modifier le style titre</a:t>
            </a:r>
            <a:br>
              <a:rPr lang="fr-FR"/>
            </a:br>
            <a:r>
              <a:rPr lang="fr-FR"/>
              <a:t>de grand chapitre ici</a:t>
            </a:r>
          </a:p>
        </p:txBody>
      </p:sp>
    </p:spTree>
    <p:extLst>
      <p:ext uri="{BB962C8B-B14F-4D97-AF65-F5344CB8AC3E}">
        <p14:creationId xmlns:p14="http://schemas.microsoft.com/office/powerpoint/2010/main" val="1423015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Une image contenant Visage humain, personne, jeans, habits&#10;&#10;Description générée automatiquement">
            <a:extLst>
              <a:ext uri="{FF2B5EF4-FFF2-40B4-BE49-F238E27FC236}">
                <a16:creationId xmlns:a16="http://schemas.microsoft.com/office/drawing/2014/main" id="{39ACF672-5CFD-EE49-DFBD-9853C5F9E50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Titre 1">
            <a:extLst>
              <a:ext uri="{FF2B5EF4-FFF2-40B4-BE49-F238E27FC236}">
                <a16:creationId xmlns:a16="http://schemas.microsoft.com/office/drawing/2014/main" id="{420A740C-AD9C-834B-8A5A-C93C0E17EE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43508" y="2010360"/>
            <a:ext cx="7308225" cy="626691"/>
          </a:xfrm>
        </p:spPr>
        <p:txBody>
          <a:bodyPr anchor="b">
            <a:normAutofit/>
          </a:bodyPr>
          <a:lstStyle>
            <a:lvl1pPr algn="l">
              <a:defRPr sz="2800" b="1" i="0">
                <a:solidFill>
                  <a:schemeClr val="bg1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/>
              <a:t>Modifier titre slide texte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12FA62C-9E7A-FC7D-300C-F2E91F779BC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43413" y="2749549"/>
            <a:ext cx="6848506" cy="3080517"/>
          </a:xfrm>
        </p:spPr>
        <p:txBody>
          <a:bodyPr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Mulish" pitchFamily="2" charset="77"/>
                <a:ea typeface="Inter Tight" pitchFamily="2" charset="0"/>
                <a:cs typeface="Inter Tight" pitchFamily="2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Lorem ipsum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dolor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sit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amet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,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consectetur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adipiscing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elit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.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Curabitur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maximus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ipsum magna, et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congue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neque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malesuada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vel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. Ut non diam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malesuada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,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sagittis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ipsum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fermentum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,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dignissim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nibh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.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Curabitur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id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tincidunt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mauris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. Morbi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sagittis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nulla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ac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pulvinar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varius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.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Fusce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ut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eros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mattis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,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ornare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velit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pharetra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,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gravida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 </a:t>
            </a:r>
            <a:r>
              <a:rPr lang="fr-FR" err="1">
                <a:solidFill>
                  <a:srgbClr val="000000"/>
                </a:solidFill>
                <a:latin typeface="Open Sans" panose="020B0606030504020204" pitchFamily="34" charset="0"/>
              </a:rPr>
              <a:t>lacus</a:t>
            </a:r>
            <a:r>
              <a:rPr lang="fr-FR">
                <a:solidFill>
                  <a:srgbClr val="000000"/>
                </a:solidFill>
                <a:latin typeface="Open Sans" panose="020B0606030504020204" pitchFamily="34" charset="0"/>
              </a:rPr>
              <a:t>.</a:t>
            </a:r>
            <a:endParaRPr lang="fr-FR"/>
          </a:p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1770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 41" descr="Une image contenant Visage humain, habits, personne, homme&#10;&#10;Description générée automatiquement">
            <a:extLst>
              <a:ext uri="{FF2B5EF4-FFF2-40B4-BE49-F238E27FC236}">
                <a16:creationId xmlns:a16="http://schemas.microsoft.com/office/drawing/2014/main" id="{9D0DBC70-36B8-54C1-FF87-DC7C4D7B412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Titre 1">
            <a:extLst>
              <a:ext uri="{FF2B5EF4-FFF2-40B4-BE49-F238E27FC236}">
                <a16:creationId xmlns:a16="http://schemas.microsoft.com/office/drawing/2014/main" id="{420A740C-AD9C-834B-8A5A-C93C0E17EE0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621387" y="1246962"/>
            <a:ext cx="7308225" cy="626691"/>
          </a:xfrm>
        </p:spPr>
        <p:txBody>
          <a:bodyPr anchor="b">
            <a:normAutofit/>
          </a:bodyPr>
          <a:lstStyle>
            <a:lvl1pPr algn="l">
              <a:defRPr sz="2800" b="1" i="0">
                <a:solidFill>
                  <a:schemeClr val="tx1">
                    <a:lumMod val="85000"/>
                    <a:lumOff val="15000"/>
                  </a:schemeClr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/>
              <a:t>Modifier titre slide chiffres</a:t>
            </a:r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713DE590-516F-568C-99B2-B0F5EA3F475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32388" y="2444415"/>
            <a:ext cx="1056227" cy="350975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500" b="1" i="0">
                <a:solidFill>
                  <a:srgbClr val="009FE3"/>
                </a:solidFill>
                <a:latin typeface="Prompt" pitchFamily="2" charset="-34"/>
                <a:cs typeface="Prompt" pitchFamily="2" charset="-34"/>
              </a:defRPr>
            </a:lvl1pPr>
          </a:lstStyle>
          <a:p>
            <a:pPr lvl="0"/>
            <a:r>
              <a:rPr lang="fr-FR"/>
              <a:t>+50</a:t>
            </a:r>
          </a:p>
        </p:txBody>
      </p:sp>
      <p:sp>
        <p:nvSpPr>
          <p:cNvPr id="22" name="Espace réservé du texte 16">
            <a:extLst>
              <a:ext uri="{FF2B5EF4-FFF2-40B4-BE49-F238E27FC236}">
                <a16:creationId xmlns:a16="http://schemas.microsoft.com/office/drawing/2014/main" id="{6D4239BF-C6E2-F13E-25F6-02C96687A0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23527" y="2444415"/>
            <a:ext cx="1046807" cy="350975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500" b="1" i="0">
                <a:solidFill>
                  <a:srgbClr val="1F485E"/>
                </a:solidFill>
                <a:latin typeface="Prompt" pitchFamily="2" charset="-34"/>
                <a:cs typeface="Prompt" pitchFamily="2" charset="-34"/>
              </a:defRPr>
            </a:lvl1pPr>
          </a:lstStyle>
          <a:p>
            <a:pPr lvl="0"/>
            <a:r>
              <a:rPr lang="fr-FR"/>
              <a:t>12</a:t>
            </a:r>
          </a:p>
        </p:txBody>
      </p:sp>
      <p:sp>
        <p:nvSpPr>
          <p:cNvPr id="31" name="Espace réservé du texte 16">
            <a:extLst>
              <a:ext uri="{FF2B5EF4-FFF2-40B4-BE49-F238E27FC236}">
                <a16:creationId xmlns:a16="http://schemas.microsoft.com/office/drawing/2014/main" id="{516AD50B-3569-B64C-5653-ABE13925E95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085004" y="2444415"/>
            <a:ext cx="1391814" cy="350975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500" b="1" i="0">
                <a:solidFill>
                  <a:srgbClr val="009FE3"/>
                </a:solidFill>
                <a:latin typeface="Prompt" pitchFamily="2" charset="-34"/>
                <a:cs typeface="Prompt" pitchFamily="2" charset="-34"/>
              </a:defRPr>
            </a:lvl1pPr>
          </a:lstStyle>
          <a:p>
            <a:pPr lvl="0"/>
            <a:r>
              <a:rPr lang="fr-FR"/>
              <a:t>100%</a:t>
            </a:r>
          </a:p>
        </p:txBody>
      </p:sp>
      <p:sp>
        <p:nvSpPr>
          <p:cNvPr id="47" name="Espace réservé du texte 44">
            <a:extLst>
              <a:ext uri="{FF2B5EF4-FFF2-40B4-BE49-F238E27FC236}">
                <a16:creationId xmlns:a16="http://schemas.microsoft.com/office/drawing/2014/main" id="{3AC480C2-AEA8-0198-25DC-E56BD7CF66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909521" y="3111535"/>
            <a:ext cx="1677091" cy="572445"/>
          </a:xfrm>
        </p:spPr>
        <p:txBody>
          <a:bodyPr>
            <a:normAutofit/>
          </a:bodyPr>
          <a:lstStyle>
            <a:lvl1pPr marL="0" indent="0" algn="ctr">
              <a:lnSpc>
                <a:spcPct val="40000"/>
              </a:lnSpc>
              <a:buNone/>
              <a:defRPr sz="1600">
                <a:solidFill>
                  <a:srgbClr val="009FE3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pPr lvl="0"/>
            <a:r>
              <a:rPr lang="fr-FR"/>
              <a:t>d’employabilité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54152F91-A831-CAF6-8EBC-B5186C8546D3}"/>
              </a:ext>
            </a:extLst>
          </p:cNvPr>
          <p:cNvCxnSpPr/>
          <p:nvPr userDrawn="1"/>
        </p:nvCxnSpPr>
        <p:spPr>
          <a:xfrm>
            <a:off x="3933878" y="2969703"/>
            <a:ext cx="1256166" cy="0"/>
          </a:xfrm>
          <a:prstGeom prst="line">
            <a:avLst/>
          </a:prstGeom>
          <a:ln w="19050">
            <a:solidFill>
              <a:srgbClr val="009F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>
            <a:extLst>
              <a:ext uri="{FF2B5EF4-FFF2-40B4-BE49-F238E27FC236}">
                <a16:creationId xmlns:a16="http://schemas.microsoft.com/office/drawing/2014/main" id="{A36CFEED-E05D-6A41-6C74-2F15978DD6D8}"/>
              </a:ext>
            </a:extLst>
          </p:cNvPr>
          <p:cNvCxnSpPr/>
          <p:nvPr userDrawn="1"/>
        </p:nvCxnSpPr>
        <p:spPr>
          <a:xfrm>
            <a:off x="8119984" y="2969703"/>
            <a:ext cx="1256166" cy="0"/>
          </a:xfrm>
          <a:prstGeom prst="line">
            <a:avLst/>
          </a:prstGeom>
          <a:ln w="19050">
            <a:solidFill>
              <a:srgbClr val="009F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DA3C9177-5E34-CFC8-6236-BAC8B9584F13}"/>
              </a:ext>
            </a:extLst>
          </p:cNvPr>
          <p:cNvCxnSpPr/>
          <p:nvPr userDrawn="1"/>
        </p:nvCxnSpPr>
        <p:spPr>
          <a:xfrm>
            <a:off x="6014347" y="2969703"/>
            <a:ext cx="1256166" cy="0"/>
          </a:xfrm>
          <a:prstGeom prst="line">
            <a:avLst/>
          </a:prstGeom>
          <a:ln w="19050">
            <a:solidFill>
              <a:srgbClr val="1F48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Espace réservé du texte 44">
            <a:extLst>
              <a:ext uri="{FF2B5EF4-FFF2-40B4-BE49-F238E27FC236}">
                <a16:creationId xmlns:a16="http://schemas.microsoft.com/office/drawing/2014/main" id="{B867EA61-9801-432A-031F-0242F4EE930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05959" y="3111535"/>
            <a:ext cx="1256166" cy="572445"/>
          </a:xfrm>
        </p:spPr>
        <p:txBody>
          <a:bodyPr>
            <a:normAutofit/>
          </a:bodyPr>
          <a:lstStyle>
            <a:lvl1pPr marL="0" indent="0" algn="ctr">
              <a:lnSpc>
                <a:spcPct val="40000"/>
              </a:lnSpc>
              <a:buNone/>
              <a:defRPr sz="1600">
                <a:solidFill>
                  <a:srgbClr val="1F485E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pPr lvl="0"/>
            <a:r>
              <a:rPr lang="fr-FR"/>
              <a:t>Campus</a:t>
            </a:r>
          </a:p>
          <a:p>
            <a:pPr lvl="0"/>
            <a:r>
              <a:rPr lang="fr-FR"/>
              <a:t>en France</a:t>
            </a:r>
          </a:p>
        </p:txBody>
      </p:sp>
      <p:sp>
        <p:nvSpPr>
          <p:cNvPr id="16" name="Espace réservé du texte 44">
            <a:extLst>
              <a:ext uri="{FF2B5EF4-FFF2-40B4-BE49-F238E27FC236}">
                <a16:creationId xmlns:a16="http://schemas.microsoft.com/office/drawing/2014/main" id="{CA618C53-D7FF-C23A-1711-881160DB09D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0193" y="3111535"/>
            <a:ext cx="1677091" cy="572445"/>
          </a:xfrm>
        </p:spPr>
        <p:txBody>
          <a:bodyPr>
            <a:normAutofit/>
          </a:bodyPr>
          <a:lstStyle>
            <a:lvl1pPr marL="0" indent="0" algn="ctr">
              <a:lnSpc>
                <a:spcPct val="40000"/>
              </a:lnSpc>
              <a:buNone/>
              <a:defRPr sz="1600">
                <a:solidFill>
                  <a:srgbClr val="009FE3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pPr lvl="0"/>
            <a:r>
              <a:rPr lang="fr-FR"/>
              <a:t>Texte ici</a:t>
            </a:r>
          </a:p>
        </p:txBody>
      </p:sp>
      <p:sp>
        <p:nvSpPr>
          <p:cNvPr id="18" name="Espace réservé du texte 16">
            <a:extLst>
              <a:ext uri="{FF2B5EF4-FFF2-40B4-BE49-F238E27FC236}">
                <a16:creationId xmlns:a16="http://schemas.microsoft.com/office/drawing/2014/main" id="{7E1DF496-848E-325D-EDC0-AF5EED1D480B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163191" y="4206103"/>
            <a:ext cx="1056227" cy="350975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500" b="1" i="0">
                <a:solidFill>
                  <a:srgbClr val="009FE3"/>
                </a:solidFill>
                <a:latin typeface="Prompt" pitchFamily="2" charset="-34"/>
                <a:cs typeface="Prompt" pitchFamily="2" charset="-34"/>
              </a:defRPr>
            </a:lvl1pPr>
          </a:lstStyle>
          <a:p>
            <a:pPr lvl="0"/>
            <a:r>
              <a:rPr lang="fr-FR"/>
              <a:t>+50</a:t>
            </a:r>
          </a:p>
        </p:txBody>
      </p:sp>
      <p:cxnSp>
        <p:nvCxnSpPr>
          <p:cNvPr id="20" name="Connecteur droit 19">
            <a:extLst>
              <a:ext uri="{FF2B5EF4-FFF2-40B4-BE49-F238E27FC236}">
                <a16:creationId xmlns:a16="http://schemas.microsoft.com/office/drawing/2014/main" id="{8593317C-6193-2B05-BEEF-50780F0032CF}"/>
              </a:ext>
            </a:extLst>
          </p:cNvPr>
          <p:cNvCxnSpPr/>
          <p:nvPr userDrawn="1"/>
        </p:nvCxnSpPr>
        <p:spPr>
          <a:xfrm>
            <a:off x="6064681" y="4731391"/>
            <a:ext cx="1256166" cy="0"/>
          </a:xfrm>
          <a:prstGeom prst="line">
            <a:avLst/>
          </a:prstGeom>
          <a:ln w="19050">
            <a:solidFill>
              <a:srgbClr val="009FE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Espace réservé du texte 44">
            <a:extLst>
              <a:ext uri="{FF2B5EF4-FFF2-40B4-BE49-F238E27FC236}">
                <a16:creationId xmlns:a16="http://schemas.microsoft.com/office/drawing/2014/main" id="{FA40E7F2-8A16-EA0B-0D67-81460D18804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870996" y="4873223"/>
            <a:ext cx="1677091" cy="572445"/>
          </a:xfrm>
        </p:spPr>
        <p:txBody>
          <a:bodyPr>
            <a:normAutofit/>
          </a:bodyPr>
          <a:lstStyle>
            <a:lvl1pPr marL="0" indent="0" algn="ctr">
              <a:lnSpc>
                <a:spcPct val="40000"/>
              </a:lnSpc>
              <a:buNone/>
              <a:defRPr sz="1600">
                <a:solidFill>
                  <a:srgbClr val="009FE3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pPr lvl="0"/>
            <a:r>
              <a:rPr lang="fr-FR"/>
              <a:t>texte ici</a:t>
            </a:r>
          </a:p>
        </p:txBody>
      </p:sp>
      <p:sp>
        <p:nvSpPr>
          <p:cNvPr id="26" name="Espace réservé du texte 16">
            <a:extLst>
              <a:ext uri="{FF2B5EF4-FFF2-40B4-BE49-F238E27FC236}">
                <a16:creationId xmlns:a16="http://schemas.microsoft.com/office/drawing/2014/main" id="{04B00258-9361-F961-5BA7-3D48847339F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051446" y="4206103"/>
            <a:ext cx="1046807" cy="350975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500" b="1" i="0">
                <a:solidFill>
                  <a:srgbClr val="1F485E"/>
                </a:solidFill>
                <a:latin typeface="Prompt" pitchFamily="2" charset="-34"/>
                <a:cs typeface="Prompt" pitchFamily="2" charset="-34"/>
              </a:defRPr>
            </a:lvl1pPr>
          </a:lstStyle>
          <a:p>
            <a:pPr lvl="0"/>
            <a:r>
              <a:rPr lang="fr-FR"/>
              <a:t>+60</a:t>
            </a:r>
          </a:p>
        </p:txBody>
      </p:sp>
      <p:cxnSp>
        <p:nvCxnSpPr>
          <p:cNvPr id="27" name="Connecteur droit 26">
            <a:extLst>
              <a:ext uri="{FF2B5EF4-FFF2-40B4-BE49-F238E27FC236}">
                <a16:creationId xmlns:a16="http://schemas.microsoft.com/office/drawing/2014/main" id="{A7923EEF-6FF9-404E-920A-54C246C1490B}"/>
              </a:ext>
            </a:extLst>
          </p:cNvPr>
          <p:cNvCxnSpPr/>
          <p:nvPr userDrawn="1"/>
        </p:nvCxnSpPr>
        <p:spPr>
          <a:xfrm>
            <a:off x="3942266" y="4731391"/>
            <a:ext cx="1256166" cy="0"/>
          </a:xfrm>
          <a:prstGeom prst="line">
            <a:avLst/>
          </a:prstGeom>
          <a:ln w="19050">
            <a:solidFill>
              <a:srgbClr val="1F48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Espace réservé du texte 44">
            <a:extLst>
              <a:ext uri="{FF2B5EF4-FFF2-40B4-BE49-F238E27FC236}">
                <a16:creationId xmlns:a16="http://schemas.microsoft.com/office/drawing/2014/main" id="{7BB5516C-A727-0AA5-CBA7-3B7EF12083E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933878" y="4873223"/>
            <a:ext cx="1256166" cy="572445"/>
          </a:xfrm>
        </p:spPr>
        <p:txBody>
          <a:bodyPr>
            <a:normAutofit/>
          </a:bodyPr>
          <a:lstStyle>
            <a:lvl1pPr marL="0" indent="0" algn="ctr">
              <a:lnSpc>
                <a:spcPct val="40000"/>
              </a:lnSpc>
              <a:buNone/>
              <a:defRPr sz="1600">
                <a:solidFill>
                  <a:srgbClr val="1F485E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pPr lvl="0"/>
            <a:r>
              <a:rPr lang="fr-FR"/>
              <a:t>Texte ici</a:t>
            </a:r>
          </a:p>
        </p:txBody>
      </p:sp>
      <p:sp>
        <p:nvSpPr>
          <p:cNvPr id="32" name="Espace réservé du texte 16">
            <a:extLst>
              <a:ext uri="{FF2B5EF4-FFF2-40B4-BE49-F238E27FC236}">
                <a16:creationId xmlns:a16="http://schemas.microsoft.com/office/drawing/2014/main" id="{DE245A7A-386E-1A62-1CBC-C33D39D4739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37552" y="4206103"/>
            <a:ext cx="1046807" cy="350975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3500" b="1" i="0">
                <a:solidFill>
                  <a:srgbClr val="1F485E"/>
                </a:solidFill>
                <a:latin typeface="Prompt" pitchFamily="2" charset="-34"/>
                <a:cs typeface="Prompt" pitchFamily="2" charset="-34"/>
              </a:defRPr>
            </a:lvl1pPr>
          </a:lstStyle>
          <a:p>
            <a:pPr lvl="0"/>
            <a:r>
              <a:rPr lang="fr-FR"/>
              <a:t>+70</a:t>
            </a:r>
          </a:p>
        </p:txBody>
      </p:sp>
      <p:cxnSp>
        <p:nvCxnSpPr>
          <p:cNvPr id="34" name="Connecteur droit 33">
            <a:extLst>
              <a:ext uri="{FF2B5EF4-FFF2-40B4-BE49-F238E27FC236}">
                <a16:creationId xmlns:a16="http://schemas.microsoft.com/office/drawing/2014/main" id="{90C23483-122D-45D4-545F-4BBCDA88A02E}"/>
              </a:ext>
            </a:extLst>
          </p:cNvPr>
          <p:cNvCxnSpPr/>
          <p:nvPr userDrawn="1"/>
        </p:nvCxnSpPr>
        <p:spPr>
          <a:xfrm>
            <a:off x="8128372" y="4731391"/>
            <a:ext cx="1256166" cy="0"/>
          </a:xfrm>
          <a:prstGeom prst="line">
            <a:avLst/>
          </a:prstGeom>
          <a:ln w="19050">
            <a:solidFill>
              <a:srgbClr val="1F485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Espace réservé du texte 44">
            <a:extLst>
              <a:ext uri="{FF2B5EF4-FFF2-40B4-BE49-F238E27FC236}">
                <a16:creationId xmlns:a16="http://schemas.microsoft.com/office/drawing/2014/main" id="{6208CAF4-DB1A-B51E-8B63-E0B1D3000EE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119984" y="4873223"/>
            <a:ext cx="1256166" cy="572445"/>
          </a:xfrm>
        </p:spPr>
        <p:txBody>
          <a:bodyPr>
            <a:normAutofit/>
          </a:bodyPr>
          <a:lstStyle>
            <a:lvl1pPr marL="0" indent="0" algn="ctr">
              <a:lnSpc>
                <a:spcPct val="40000"/>
              </a:lnSpc>
              <a:buNone/>
              <a:defRPr sz="1600">
                <a:solidFill>
                  <a:srgbClr val="1F485E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pPr lvl="0"/>
            <a:r>
              <a:rPr lang="fr-FR"/>
              <a:t>Texte ici</a:t>
            </a:r>
          </a:p>
        </p:txBody>
      </p:sp>
    </p:spTree>
    <p:extLst>
      <p:ext uri="{BB962C8B-B14F-4D97-AF65-F5344CB8AC3E}">
        <p14:creationId xmlns:p14="http://schemas.microsoft.com/office/powerpoint/2010/main" val="32980229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Espace réservé pour une image  36">
            <a:extLst>
              <a:ext uri="{FF2B5EF4-FFF2-40B4-BE49-F238E27FC236}">
                <a16:creationId xmlns:a16="http://schemas.microsoft.com/office/drawing/2014/main" id="{1DDC537A-6060-4B38-7627-C16035C666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6137" y="1453724"/>
            <a:ext cx="3209605" cy="5416550"/>
          </a:xfrm>
        </p:spPr>
        <p:txBody>
          <a:bodyPr/>
          <a:lstStyle/>
          <a:p>
            <a:endParaRPr lang="fr-FR"/>
          </a:p>
        </p:txBody>
      </p:sp>
      <p:sp>
        <p:nvSpPr>
          <p:cNvPr id="41" name="Espace réservé du texte 40">
            <a:extLst>
              <a:ext uri="{FF2B5EF4-FFF2-40B4-BE49-F238E27FC236}">
                <a16:creationId xmlns:a16="http://schemas.microsoft.com/office/drawing/2014/main" id="{5CB16856-3B7A-2744-CE73-E17B44AFB44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29013" y="1454150"/>
            <a:ext cx="7112394" cy="417513"/>
          </a:xfrm>
        </p:spPr>
        <p:txBody>
          <a:bodyPr/>
          <a:lstStyle>
            <a:lvl1pPr marL="0" indent="0">
              <a:buNone/>
              <a:defRPr sz="2000" b="1" i="0">
                <a:solidFill>
                  <a:srgbClr val="009FE3"/>
                </a:solidFill>
                <a:latin typeface="Mulish" pitchFamily="2" charset="77"/>
                <a:cs typeface="Prompt SemiBold" pitchFamily="2" charset="-34"/>
              </a:defRPr>
            </a:lvl1pPr>
          </a:lstStyle>
          <a:p>
            <a:pPr lvl="0"/>
            <a:r>
              <a:rPr lang="fr-FR"/>
              <a:t>Sous-titre slide texte photo 1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E5818AAC-BB00-C67D-1680-DCB246B19E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9013" y="2098675"/>
            <a:ext cx="8062912" cy="3995738"/>
          </a:xfrm>
        </p:spPr>
        <p:txBody>
          <a:bodyPr>
            <a:noAutofit/>
          </a:bodyPr>
          <a:lstStyle>
            <a:lvl1pPr marL="0" indent="0">
              <a:buNone/>
              <a:defRPr lang="fr-FR" sz="1800" kern="1200" dirty="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endParaRPr lang="fr-FR"/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endParaRPr lang="fr-FR"/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endParaRPr lang="fr-FR"/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FR"/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FR"/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F3CB35C4-0D9B-E7FC-224E-4716BB95D5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0978" y="237089"/>
            <a:ext cx="8300006" cy="626691"/>
          </a:xfrm>
        </p:spPr>
        <p:txBody>
          <a:bodyPr anchor="b">
            <a:normAutofit/>
          </a:bodyPr>
          <a:lstStyle>
            <a:lvl1pPr algn="l">
              <a:defRPr sz="2800" b="1" i="0">
                <a:solidFill>
                  <a:schemeClr val="tx1">
                    <a:lumMod val="85000"/>
                    <a:lumOff val="15000"/>
                  </a:schemeClr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/>
              <a:t>Modifier ici titre slide </a:t>
            </a:r>
            <a:r>
              <a:rPr lang="fr-FR" err="1"/>
              <a:t>bulletpoint</a:t>
            </a:r>
            <a:r>
              <a:rPr lang="fr-FR"/>
              <a:t> – bleu pétrole</a:t>
            </a:r>
          </a:p>
        </p:txBody>
      </p:sp>
      <p:pic>
        <p:nvPicPr>
          <p:cNvPr id="8" name="Image 7" descr="Une image contenant capture d’écran, noir, obscurité&#10;&#10;Description générée automatiquement">
            <a:extLst>
              <a:ext uri="{FF2B5EF4-FFF2-40B4-BE49-F238E27FC236}">
                <a16:creationId xmlns:a16="http://schemas.microsoft.com/office/drawing/2014/main" id="{5241C0DA-8B5E-A432-F544-7DAC7E9B12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164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noir, obscurité&#10;&#10;Description générée automatiquement">
            <a:extLst>
              <a:ext uri="{FF2B5EF4-FFF2-40B4-BE49-F238E27FC236}">
                <a16:creationId xmlns:a16="http://schemas.microsoft.com/office/drawing/2014/main" id="{419EB4AC-9B66-34CE-09C9-F2044603E3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7" name="Espace réservé pour une image  36">
            <a:extLst>
              <a:ext uri="{FF2B5EF4-FFF2-40B4-BE49-F238E27FC236}">
                <a16:creationId xmlns:a16="http://schemas.microsoft.com/office/drawing/2014/main" id="{1DDC537A-6060-4B38-7627-C16035C666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8219" y="2049730"/>
            <a:ext cx="4773431" cy="4077728"/>
          </a:xfrm>
        </p:spPr>
        <p:txBody>
          <a:bodyPr/>
          <a:lstStyle/>
          <a:p>
            <a:endParaRPr lang="fr-FR"/>
          </a:p>
        </p:txBody>
      </p:sp>
      <p:sp>
        <p:nvSpPr>
          <p:cNvPr id="41" name="Espace réservé du texte 40">
            <a:extLst>
              <a:ext uri="{FF2B5EF4-FFF2-40B4-BE49-F238E27FC236}">
                <a16:creationId xmlns:a16="http://schemas.microsoft.com/office/drawing/2014/main" id="{5CB16856-3B7A-2744-CE73-E17B44AFB44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878" y="1454150"/>
            <a:ext cx="7112394" cy="417513"/>
          </a:xfrm>
        </p:spPr>
        <p:txBody>
          <a:bodyPr/>
          <a:lstStyle>
            <a:lvl1pPr marL="0" indent="0">
              <a:buNone/>
              <a:defRPr sz="2000" b="1" i="0">
                <a:solidFill>
                  <a:srgbClr val="009FE3"/>
                </a:solidFill>
                <a:latin typeface="Mulish" pitchFamily="2" charset="77"/>
                <a:cs typeface="Prompt SemiBold" pitchFamily="2" charset="-34"/>
              </a:defRPr>
            </a:lvl1pPr>
          </a:lstStyle>
          <a:p>
            <a:pPr lvl="0"/>
            <a:r>
              <a:rPr lang="fr-FR"/>
              <a:t>Sous-titre slide texte photo 1</a:t>
            </a:r>
          </a:p>
        </p:txBody>
      </p:sp>
      <p:sp>
        <p:nvSpPr>
          <p:cNvPr id="5" name="Espace réservé du texte 5">
            <a:extLst>
              <a:ext uri="{FF2B5EF4-FFF2-40B4-BE49-F238E27FC236}">
                <a16:creationId xmlns:a16="http://schemas.microsoft.com/office/drawing/2014/main" id="{898A84C0-5431-DE8B-1E7C-B982BDE632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878" y="2060236"/>
            <a:ext cx="6617584" cy="4067221"/>
          </a:xfrm>
        </p:spPr>
        <p:txBody>
          <a:bodyPr>
            <a:noAutofit/>
          </a:bodyPr>
          <a:lstStyle>
            <a:lvl1pPr marL="0" indent="0">
              <a:buNone/>
              <a:defRPr lang="fr-FR" sz="1800" kern="1200" dirty="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endParaRPr lang="fr-FR"/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endParaRPr lang="fr-FR"/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endParaRPr lang="fr-FR"/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Consectur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adisiping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ullacorper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phallausu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loreet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leo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 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endParaRPr lang="fr-FR"/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1F47FB3E-E1A8-09A4-92E0-2AE080E75D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0978" y="237089"/>
            <a:ext cx="8300006" cy="626691"/>
          </a:xfrm>
        </p:spPr>
        <p:txBody>
          <a:bodyPr anchor="b">
            <a:normAutofit/>
          </a:bodyPr>
          <a:lstStyle>
            <a:lvl1pPr algn="l">
              <a:defRPr sz="2800" b="1" i="0">
                <a:solidFill>
                  <a:schemeClr val="tx1">
                    <a:lumMod val="85000"/>
                    <a:lumOff val="15000"/>
                  </a:schemeClr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/>
              <a:t>Modifier ici titre slide </a:t>
            </a:r>
            <a:r>
              <a:rPr lang="fr-FR" err="1"/>
              <a:t>bulletpoint</a:t>
            </a:r>
            <a:r>
              <a:rPr lang="fr-FR"/>
              <a:t> – bleu </a:t>
            </a:r>
            <a:r>
              <a:rPr lang="fr-FR" err="1"/>
              <a:t>Epitech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6919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capture d’écran, noir, obscurité&#10;&#10;Description générée automatiquement">
            <a:extLst>
              <a:ext uri="{FF2B5EF4-FFF2-40B4-BE49-F238E27FC236}">
                <a16:creationId xmlns:a16="http://schemas.microsoft.com/office/drawing/2014/main" id="{C5E35C74-9080-A8A9-EA78-18DAB87902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ce réservé du texte 2">
            <a:extLst>
              <a:ext uri="{FF2B5EF4-FFF2-40B4-BE49-F238E27FC236}">
                <a16:creationId xmlns:a16="http://schemas.microsoft.com/office/drawing/2014/main" id="{B2A0CD11-DF8A-4931-84D5-2F29BFDCF96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978" y="1095867"/>
            <a:ext cx="9962146" cy="49650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1800"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>
              <a:buNone/>
              <a:defRPr sz="1600"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>
              <a:buNone/>
              <a:defRPr sz="1400"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>
              <a:buNone/>
              <a:defRPr sz="2000"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>
              <a:buNone/>
              <a:defRPr sz="2000"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C932B085-EBC4-29E0-C2B9-EC16B2AD6B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0978" y="237089"/>
            <a:ext cx="8300006" cy="626691"/>
          </a:xfrm>
        </p:spPr>
        <p:txBody>
          <a:bodyPr anchor="b">
            <a:normAutofit/>
          </a:bodyPr>
          <a:lstStyle>
            <a:lvl1pPr algn="l">
              <a:defRPr sz="2800" b="1" i="0">
                <a:solidFill>
                  <a:schemeClr val="tx1">
                    <a:lumMod val="85000"/>
                    <a:lumOff val="15000"/>
                  </a:schemeClr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/>
              <a:t>Modifier ici titre slide </a:t>
            </a:r>
            <a:r>
              <a:rPr lang="fr-FR" err="1"/>
              <a:t>bulletpoint</a:t>
            </a:r>
            <a:r>
              <a:rPr lang="fr-FR"/>
              <a:t> – bleu </a:t>
            </a:r>
            <a:r>
              <a:rPr lang="fr-FR" err="1"/>
              <a:t>Epitech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7671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96171E8-07FD-4998-81C9-009C52A9D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2FD8269-EB07-434D-A7FF-7864F7A7D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609212-C67C-4EB0-8FF0-7FACCEAFD0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1/11/2024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663A35-A8ED-48BF-B94F-0CEA9EE5DC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77C9600-E128-4DDB-9FA2-A0878D0AD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494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90" r:id="rId2"/>
    <p:sldLayoutId id="2147483703" r:id="rId3"/>
    <p:sldLayoutId id="2147483705" r:id="rId4"/>
    <p:sldLayoutId id="2147483706" r:id="rId5"/>
    <p:sldLayoutId id="2147483709" r:id="rId6"/>
    <p:sldLayoutId id="2147483707" r:id="rId7"/>
    <p:sldLayoutId id="2147483708" r:id="rId8"/>
    <p:sldLayoutId id="2147483704" r:id="rId9"/>
    <p:sldLayoutId id="214748368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37687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18867C6-8BF6-FBFE-C4DD-25F885EFDB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Project</a:t>
            </a:r>
          </a:p>
        </p:txBody>
      </p:sp>
      <p:pic>
        <p:nvPicPr>
          <p:cNvPr id="1030" name="Picture 6" descr="Trello project boards design concept. :: Behance">
            <a:extLst>
              <a:ext uri="{FF2B5EF4-FFF2-40B4-BE49-F238E27FC236}">
                <a16:creationId xmlns:a16="http://schemas.microsoft.com/office/drawing/2014/main" id="{16059502-4750-23DA-CB24-477C48DFFF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647800" y="1683834"/>
            <a:ext cx="5445512" cy="4084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67E6E37B-51C1-1E6A-155F-A42E507DD8C0}"/>
              </a:ext>
            </a:extLst>
          </p:cNvPr>
          <p:cNvSpPr txBox="1">
            <a:spLocks/>
          </p:cNvSpPr>
          <p:nvPr/>
        </p:nvSpPr>
        <p:spPr>
          <a:xfrm>
            <a:off x="7379275" y="3474836"/>
            <a:ext cx="4446965" cy="15950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You'll use this API to create a project management application.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2066861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5FD345B1-619F-CC61-680F-3C1A09DEA6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Technos</a:t>
            </a:r>
          </a:p>
        </p:txBody>
      </p:sp>
      <p:pic>
        <p:nvPicPr>
          <p:cNvPr id="2056" name="Picture 8" descr="Une introduction à React &amp; React Native | Wildix">
            <a:extLst>
              <a:ext uri="{FF2B5EF4-FFF2-40B4-BE49-F238E27FC236}">
                <a16:creationId xmlns:a16="http://schemas.microsoft.com/office/drawing/2014/main" id="{B747D744-9B64-3FE7-DA2C-7702859691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26452" y="2547938"/>
            <a:ext cx="3531708" cy="1957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Kotlin Logo PNG vector in SVG, PDF, AI, CDR format">
            <a:extLst>
              <a:ext uri="{FF2B5EF4-FFF2-40B4-BE49-F238E27FC236}">
                <a16:creationId xmlns:a16="http://schemas.microsoft.com/office/drawing/2014/main" id="{FCEBAEA5-6129-6C3F-4E39-21FA587DF2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93420" y="2408355"/>
            <a:ext cx="2979466" cy="2236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C# .NET: 10 des meilleurs Blog C# .NET">
            <a:extLst>
              <a:ext uri="{FF2B5EF4-FFF2-40B4-BE49-F238E27FC236}">
                <a16:creationId xmlns:a16="http://schemas.microsoft.com/office/drawing/2014/main" id="{FA714CF2-9DBD-37B2-9495-75602455B5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908146" y="2457927"/>
            <a:ext cx="1909995" cy="213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4153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18867C6-8BF6-FBFE-C4DD-25F885EFDB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Tests</a:t>
            </a:r>
          </a:p>
        </p:txBody>
      </p:sp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3D09192C-9C70-E148-08C7-71BA4F3BF1C5}"/>
              </a:ext>
            </a:extLst>
          </p:cNvPr>
          <p:cNvSpPr txBox="1">
            <a:spLocks/>
          </p:cNvSpPr>
          <p:nvPr/>
        </p:nvSpPr>
        <p:spPr>
          <a:xfrm>
            <a:off x="1742440" y="5523659"/>
            <a:ext cx="8707119" cy="722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400" dirty="0"/>
              <a:t>Your application needs to be </a:t>
            </a:r>
            <a:r>
              <a:rPr lang="en-GB" sz="2400" b="1" dirty="0"/>
              <a:t>tested</a:t>
            </a:r>
            <a:r>
              <a:rPr lang="en-GB" sz="2400" dirty="0"/>
              <a:t> to ensure development quality.</a:t>
            </a:r>
            <a:endParaRPr lang="fr-FR" sz="2400" dirty="0"/>
          </a:p>
          <a:p>
            <a:pPr algn="ctr"/>
            <a:endParaRPr lang="fr-FR" sz="2400" dirty="0"/>
          </a:p>
        </p:txBody>
      </p:sp>
      <p:pic>
        <p:nvPicPr>
          <p:cNvPr id="4100" name="Picture 4" descr="Getting Started with Cypress Studio for Test Automation - Automated Visual  Testing | Applitools">
            <a:extLst>
              <a:ext uri="{FF2B5EF4-FFF2-40B4-BE49-F238E27FC236}">
                <a16:creationId xmlns:a16="http://schemas.microsoft.com/office/drawing/2014/main" id="{3C792BAF-3401-CD84-3A83-186F5E0E28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32743" y="972933"/>
            <a:ext cx="5938241" cy="426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7542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5FD345B1-619F-CC61-680F-3C1A09DEA6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0978" y="249658"/>
            <a:ext cx="8300006" cy="626691"/>
          </a:xfrm>
        </p:spPr>
        <p:txBody>
          <a:bodyPr/>
          <a:lstStyle/>
          <a:p>
            <a:r>
              <a:rPr lang="fr-FR" dirty="0"/>
              <a:t>Documentation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D490621-0F7C-9276-A816-311A9AB5EE4F}"/>
              </a:ext>
            </a:extLst>
          </p:cNvPr>
          <p:cNvSpPr txBox="1"/>
          <p:nvPr/>
        </p:nvSpPr>
        <p:spPr>
          <a:xfrm>
            <a:off x="2036051" y="3178385"/>
            <a:ext cx="322768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fr-FR" sz="2400" dirty="0">
                <a:solidFill>
                  <a:srgbClr val="212529"/>
                </a:solidFill>
                <a:latin typeface="Inter Tight"/>
              </a:rPr>
              <a:t>- an </a:t>
            </a:r>
            <a:r>
              <a:rPr lang="fr-FR" sz="2400" dirty="0" err="1">
                <a:solidFill>
                  <a:srgbClr val="212529"/>
                </a:solidFill>
                <a:latin typeface="Inter Tight"/>
              </a:rPr>
              <a:t>activity</a:t>
            </a:r>
            <a:r>
              <a:rPr lang="fr-FR" sz="2400" dirty="0">
                <a:solidFill>
                  <a:srgbClr val="212529"/>
                </a:solidFill>
                <a:latin typeface="Inter Tight"/>
              </a:rPr>
              <a:t> </a:t>
            </a:r>
            <a:r>
              <a:rPr lang="fr-FR" sz="2400" dirty="0" err="1">
                <a:solidFill>
                  <a:srgbClr val="212529"/>
                </a:solidFill>
                <a:latin typeface="Inter Tight"/>
              </a:rPr>
              <a:t>diagram</a:t>
            </a:r>
            <a:endParaRPr lang="fr-FR" sz="2400" dirty="0">
              <a:solidFill>
                <a:srgbClr val="212529"/>
              </a:solidFill>
              <a:latin typeface="Inter Tight"/>
            </a:endParaRPr>
          </a:p>
          <a:p>
            <a:pPr algn="l"/>
            <a:r>
              <a:rPr lang="fr-FR" sz="2400" dirty="0">
                <a:solidFill>
                  <a:srgbClr val="212529"/>
                </a:solidFill>
                <a:latin typeface="Inter Tight"/>
              </a:rPr>
              <a:t>- a class </a:t>
            </a:r>
            <a:r>
              <a:rPr lang="fr-FR" sz="2400" dirty="0" err="1">
                <a:solidFill>
                  <a:srgbClr val="212529"/>
                </a:solidFill>
                <a:latin typeface="Inter Tight"/>
              </a:rPr>
              <a:t>diagram</a:t>
            </a:r>
            <a:endParaRPr lang="fr-FR" sz="2400" dirty="0">
              <a:solidFill>
                <a:srgbClr val="212529"/>
              </a:solidFill>
              <a:latin typeface="Inter Tight"/>
            </a:endParaRPr>
          </a:p>
          <a:p>
            <a:pPr algn="l"/>
            <a:r>
              <a:rPr lang="fr-FR" sz="2400" dirty="0">
                <a:solidFill>
                  <a:srgbClr val="212529"/>
                </a:solidFill>
                <a:latin typeface="Inter Tight"/>
              </a:rPr>
              <a:t>- </a:t>
            </a:r>
            <a:r>
              <a:rPr lang="fr-FR" sz="2400" dirty="0" err="1">
                <a:solidFill>
                  <a:srgbClr val="212529"/>
                </a:solidFill>
                <a:latin typeface="Inter Tight"/>
              </a:rPr>
              <a:t>sequence</a:t>
            </a:r>
            <a:r>
              <a:rPr lang="fr-FR" sz="2400" dirty="0">
                <a:solidFill>
                  <a:srgbClr val="212529"/>
                </a:solidFill>
                <a:latin typeface="Inter Tight"/>
              </a:rPr>
              <a:t> </a:t>
            </a:r>
            <a:r>
              <a:rPr lang="fr-FR" sz="2400" dirty="0" err="1">
                <a:solidFill>
                  <a:srgbClr val="212529"/>
                </a:solidFill>
                <a:latin typeface="Inter Tight"/>
              </a:rPr>
              <a:t>diagram</a:t>
            </a:r>
            <a:endParaRPr lang="fr-FR" sz="2400" dirty="0">
              <a:solidFill>
                <a:srgbClr val="212529"/>
              </a:solidFill>
              <a:latin typeface="Inter Tight"/>
            </a:endParaRPr>
          </a:p>
          <a:p>
            <a:pPr algn="l"/>
            <a:r>
              <a:rPr lang="fr-FR" sz="2400" dirty="0">
                <a:solidFill>
                  <a:srgbClr val="212529"/>
                </a:solidFill>
                <a:latin typeface="Inter Tight"/>
              </a:rPr>
              <a:t>- use cases</a:t>
            </a:r>
          </a:p>
          <a:p>
            <a:pPr algn="l"/>
            <a:r>
              <a:rPr lang="fr-FR" sz="2400" dirty="0">
                <a:solidFill>
                  <a:srgbClr val="212529"/>
                </a:solidFill>
                <a:latin typeface="Inter Tight"/>
              </a:rPr>
              <a:t>- etc.</a:t>
            </a:r>
          </a:p>
        </p:txBody>
      </p:sp>
      <p:sp>
        <p:nvSpPr>
          <p:cNvPr id="8" name="Espace réservé du texte 2">
            <a:extLst>
              <a:ext uri="{FF2B5EF4-FFF2-40B4-BE49-F238E27FC236}">
                <a16:creationId xmlns:a16="http://schemas.microsoft.com/office/drawing/2014/main" id="{51DD3565-3194-AB5C-CEE8-D489CF515E54}"/>
              </a:ext>
            </a:extLst>
          </p:cNvPr>
          <p:cNvSpPr txBox="1">
            <a:spLocks/>
          </p:cNvSpPr>
          <p:nvPr/>
        </p:nvSpPr>
        <p:spPr>
          <a:xfrm>
            <a:off x="2036051" y="2598576"/>
            <a:ext cx="3771654" cy="579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i="0" kern="1200">
                <a:solidFill>
                  <a:srgbClr val="009FE3"/>
                </a:solidFill>
                <a:latin typeface="Mulish" pitchFamily="2" charset="77"/>
                <a:ea typeface="+mn-ea"/>
                <a:cs typeface="Prompt SemiBold" pitchFamily="2" charset="-34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/>
              <a:t>Documents </a:t>
            </a:r>
            <a:r>
              <a:rPr lang="fr-FR" sz="2400" dirty="0" err="1"/>
              <a:t>might</a:t>
            </a:r>
            <a:r>
              <a:rPr lang="fr-FR" sz="2400" dirty="0"/>
              <a:t> </a:t>
            </a:r>
            <a:r>
              <a:rPr lang="fr-FR" sz="2400" dirty="0" err="1"/>
              <a:t>be</a:t>
            </a:r>
            <a:r>
              <a:rPr lang="fr-FR" sz="2400" dirty="0"/>
              <a:t> :</a:t>
            </a:r>
          </a:p>
        </p:txBody>
      </p:sp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45DDFFD3-63CD-B7AE-6BD6-678D8F06CC53}"/>
              </a:ext>
            </a:extLst>
          </p:cNvPr>
          <p:cNvSpPr txBox="1">
            <a:spLocks/>
          </p:cNvSpPr>
          <p:nvPr/>
        </p:nvSpPr>
        <p:spPr>
          <a:xfrm>
            <a:off x="6384294" y="2598576"/>
            <a:ext cx="5350506" cy="9879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The documents should enable a newcomer to take charge of the project.</a:t>
            </a:r>
            <a:endParaRPr lang="fr-FR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172B0A2-70BE-3812-7360-26A77BC38B2F}"/>
              </a:ext>
            </a:extLst>
          </p:cNvPr>
          <p:cNvSpPr/>
          <p:nvPr/>
        </p:nvSpPr>
        <p:spPr>
          <a:xfrm>
            <a:off x="1874730" y="1932139"/>
            <a:ext cx="4025030" cy="3219189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9532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erson with long hair wearing a striped shirt and jeans&#10;&#10;Description automatically generated">
            <a:extLst>
              <a:ext uri="{FF2B5EF4-FFF2-40B4-BE49-F238E27FC236}">
                <a16:creationId xmlns:a16="http://schemas.microsoft.com/office/drawing/2014/main" id="{D6DEA738-9E5E-88DE-122B-CA109CBA82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970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F22283-AFF1-4D02-25DC-4815CA22C6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T-DEV-600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F83F953-7096-5E09-09A2-1FBD617AC39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 err="1"/>
              <a:t>Trelltech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9246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A97A5-79D1-D539-1457-F2BA5CE31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</a:t>
            </a:r>
            <a:r>
              <a:rPr lang="fr-FR" dirty="0" err="1"/>
              <a:t>is</a:t>
            </a:r>
            <a:r>
              <a:rPr lang="fr-FR" dirty="0"/>
              <a:t> an API ?</a:t>
            </a:r>
          </a:p>
        </p:txBody>
      </p:sp>
    </p:spTree>
    <p:extLst>
      <p:ext uri="{BB962C8B-B14F-4D97-AF65-F5344CB8AC3E}">
        <p14:creationId xmlns:p14="http://schemas.microsoft.com/office/powerpoint/2010/main" val="2895322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18867C6-8BF6-FBFE-C4DD-25F885EFD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452" y="337297"/>
            <a:ext cx="8300006" cy="626691"/>
          </a:xfrm>
        </p:spPr>
        <p:txBody>
          <a:bodyPr/>
          <a:lstStyle/>
          <a:p>
            <a:r>
              <a:rPr lang="fr-FR" dirty="0"/>
              <a:t>API</a:t>
            </a:r>
          </a:p>
        </p:txBody>
      </p:sp>
      <p:pic>
        <p:nvPicPr>
          <p:cNvPr id="1026" name="Picture 2" descr="Machine à pince bonbon - LePrecurseur.com">
            <a:extLst>
              <a:ext uri="{FF2B5EF4-FFF2-40B4-BE49-F238E27FC236}">
                <a16:creationId xmlns:a16="http://schemas.microsoft.com/office/drawing/2014/main" id="{8A81C06C-61B5-E645-49D2-C9C7455D94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68616" y="1605558"/>
            <a:ext cx="3254767" cy="3254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space réservé du contenu 1">
            <a:extLst>
              <a:ext uri="{FF2B5EF4-FFF2-40B4-BE49-F238E27FC236}">
                <a16:creationId xmlns:a16="http://schemas.microsoft.com/office/drawing/2014/main" id="{B3A094AD-B0F6-885C-EFA6-0FFB401B0D9A}"/>
              </a:ext>
            </a:extLst>
          </p:cNvPr>
          <p:cNvSpPr txBox="1">
            <a:spLocks/>
          </p:cNvSpPr>
          <p:nvPr/>
        </p:nvSpPr>
        <p:spPr>
          <a:xfrm>
            <a:off x="2654817" y="5188549"/>
            <a:ext cx="6882363" cy="62669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This machine uses an </a:t>
            </a:r>
            <a:r>
              <a:rPr lang="en-GB" sz="2400" b="1" dirty="0"/>
              <a:t>interface</a:t>
            </a:r>
            <a:r>
              <a:rPr lang="en-GB" sz="2400" dirty="0"/>
              <a:t> to retrieve </a:t>
            </a:r>
            <a:r>
              <a:rPr lang="en-GB" sz="2400" b="1" dirty="0"/>
              <a:t>resources</a:t>
            </a:r>
            <a:r>
              <a:rPr lang="en-GB" sz="2400" dirty="0"/>
              <a:t>.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871301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18867C6-8BF6-FBFE-C4DD-25F885EFDB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API</a:t>
            </a:r>
          </a:p>
        </p:txBody>
      </p:sp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3D09192C-9C70-E148-08C7-71BA4F3BF1C5}"/>
              </a:ext>
            </a:extLst>
          </p:cNvPr>
          <p:cNvSpPr txBox="1">
            <a:spLocks/>
          </p:cNvSpPr>
          <p:nvPr/>
        </p:nvSpPr>
        <p:spPr>
          <a:xfrm>
            <a:off x="6816521" y="2392922"/>
            <a:ext cx="5016539" cy="19010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A server also uses an interface to retrieve resources.</a:t>
            </a:r>
            <a:br>
              <a:rPr lang="en-GB" sz="2400" dirty="0"/>
            </a:br>
            <a:br>
              <a:rPr lang="en-GB" sz="2400" dirty="0"/>
            </a:br>
            <a:r>
              <a:rPr lang="en-GB" sz="2400" dirty="0"/>
              <a:t>This interface is called an </a:t>
            </a:r>
            <a:r>
              <a:rPr lang="en-GB" sz="2400" b="1" dirty="0"/>
              <a:t>A</a:t>
            </a:r>
            <a:r>
              <a:rPr lang="en-GB" sz="2400" dirty="0"/>
              <a:t>pplication </a:t>
            </a:r>
            <a:r>
              <a:rPr lang="en-GB" sz="2400" b="1" dirty="0"/>
              <a:t>P</a:t>
            </a:r>
            <a:r>
              <a:rPr lang="en-GB" sz="2400" dirty="0"/>
              <a:t>rogramming </a:t>
            </a:r>
            <a:r>
              <a:rPr lang="en-GB" sz="2400" b="1" dirty="0"/>
              <a:t>I</a:t>
            </a:r>
            <a:r>
              <a:rPr lang="en-GB" sz="2400" dirty="0"/>
              <a:t>nterface.</a:t>
            </a:r>
          </a:p>
          <a:p>
            <a:r>
              <a:rPr lang="en-GB" sz="2400" dirty="0"/>
              <a:t>This interface uses the HTTP protocol via URLs to obtain resources.</a:t>
            </a:r>
            <a:endParaRPr lang="fr-FR" sz="2400" dirty="0"/>
          </a:p>
        </p:txBody>
      </p:sp>
      <p:grpSp>
        <p:nvGrpSpPr>
          <p:cNvPr id="13" name="Groupe 12">
            <a:extLst>
              <a:ext uri="{FF2B5EF4-FFF2-40B4-BE49-F238E27FC236}">
                <a16:creationId xmlns:a16="http://schemas.microsoft.com/office/drawing/2014/main" id="{74548513-07A6-3867-ED1B-FCD778AC7212}"/>
              </a:ext>
            </a:extLst>
          </p:cNvPr>
          <p:cNvGrpSpPr/>
          <p:nvPr/>
        </p:nvGrpSpPr>
        <p:grpSpPr>
          <a:xfrm>
            <a:off x="517167" y="2650427"/>
            <a:ext cx="5993261" cy="1901023"/>
            <a:chOff x="0" y="2968277"/>
            <a:chExt cx="6853404" cy="231326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85C13D9-319C-FCA4-3C93-0F0E75A66B54}"/>
                </a:ext>
              </a:extLst>
            </p:cNvPr>
            <p:cNvSpPr/>
            <p:nvPr/>
          </p:nvSpPr>
          <p:spPr>
            <a:xfrm>
              <a:off x="1899840" y="2968277"/>
              <a:ext cx="4953564" cy="2313268"/>
            </a:xfrm>
            <a:prstGeom prst="rect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fr-FR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FD9B533-65C5-B167-2D85-DDB83A0C28C3}"/>
                </a:ext>
              </a:extLst>
            </p:cNvPr>
            <p:cNvSpPr/>
            <p:nvPr/>
          </p:nvSpPr>
          <p:spPr>
            <a:xfrm>
              <a:off x="0" y="3811565"/>
              <a:ext cx="2455107" cy="626691"/>
            </a:xfrm>
            <a:prstGeom prst="rect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1600" dirty="0"/>
                <a:t>URL as interface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BD8CD35-930E-EA36-0D89-67958097BB11}"/>
                </a:ext>
              </a:extLst>
            </p:cNvPr>
            <p:cNvSpPr/>
            <p:nvPr/>
          </p:nvSpPr>
          <p:spPr>
            <a:xfrm>
              <a:off x="3528941" y="3811566"/>
              <a:ext cx="2455106" cy="626691"/>
            </a:xfrm>
            <a:prstGeom prst="rect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fr-FR" sz="1600" dirty="0" err="1"/>
                <a:t>Database</a:t>
              </a:r>
              <a:endParaRPr lang="fr-FR" sz="1600" dirty="0"/>
            </a:p>
          </p:txBody>
        </p:sp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256BDB83-0898-9D82-45F7-C2BC893DB60C}"/>
                </a:ext>
              </a:extLst>
            </p:cNvPr>
            <p:cNvSpPr txBox="1"/>
            <p:nvPr/>
          </p:nvSpPr>
          <p:spPr>
            <a:xfrm>
              <a:off x="4144165" y="3017029"/>
              <a:ext cx="966187" cy="411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1600" b="1" dirty="0"/>
                <a:t>Server</a:t>
              </a:r>
            </a:p>
          </p:txBody>
        </p:sp>
      </p:grpSp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E6E612C9-274F-B8D0-3641-44CEF3CE1D6F}"/>
              </a:ext>
            </a:extLst>
          </p:cNvPr>
          <p:cNvCxnSpPr/>
          <p:nvPr/>
        </p:nvCxnSpPr>
        <p:spPr>
          <a:xfrm>
            <a:off x="2785944" y="3550139"/>
            <a:ext cx="6575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" name="Connecteur droit avec flèche 4">
            <a:extLst>
              <a:ext uri="{FF2B5EF4-FFF2-40B4-BE49-F238E27FC236}">
                <a16:creationId xmlns:a16="http://schemas.microsoft.com/office/drawing/2014/main" id="{27176BA3-2710-CC03-6EC1-2FE0606EE26B}"/>
              </a:ext>
            </a:extLst>
          </p:cNvPr>
          <p:cNvCxnSpPr>
            <a:cxnSpLocks/>
          </p:cNvCxnSpPr>
          <p:nvPr/>
        </p:nvCxnSpPr>
        <p:spPr>
          <a:xfrm flipH="1">
            <a:off x="2785944" y="3703109"/>
            <a:ext cx="58941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4716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18867C6-8BF6-FBFE-C4DD-25F885EFDB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8452" y="337297"/>
            <a:ext cx="8300006" cy="626691"/>
          </a:xfrm>
        </p:spPr>
        <p:txBody>
          <a:bodyPr/>
          <a:lstStyle/>
          <a:p>
            <a:r>
              <a:rPr lang="fr-FR" dirty="0"/>
              <a:t>API</a:t>
            </a:r>
          </a:p>
        </p:txBody>
      </p:sp>
      <p:sp>
        <p:nvSpPr>
          <p:cNvPr id="4" name="Espace réservé du contenu 1">
            <a:extLst>
              <a:ext uri="{FF2B5EF4-FFF2-40B4-BE49-F238E27FC236}">
                <a16:creationId xmlns:a16="http://schemas.microsoft.com/office/drawing/2014/main" id="{B3A094AD-B0F6-885C-EFA6-0FFB401B0D9A}"/>
              </a:ext>
            </a:extLst>
          </p:cNvPr>
          <p:cNvSpPr txBox="1">
            <a:spLocks/>
          </p:cNvSpPr>
          <p:nvPr/>
        </p:nvSpPr>
        <p:spPr>
          <a:xfrm>
            <a:off x="865275" y="5072237"/>
            <a:ext cx="10461450" cy="11456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Another (very common) analogy is a restaurant: you tell the waiter what you want to order, and he brings back from the kitchen (backend) the food you ordered.</a:t>
            </a:r>
            <a:endParaRPr lang="fr-FR" sz="2400" dirty="0"/>
          </a:p>
        </p:txBody>
      </p:sp>
      <p:pic>
        <p:nvPicPr>
          <p:cNvPr id="5" name="Picture 4" descr="A cartoon of a person&#10;&#10;Description automatically generated">
            <a:extLst>
              <a:ext uri="{FF2B5EF4-FFF2-40B4-BE49-F238E27FC236}">
                <a16:creationId xmlns:a16="http://schemas.microsoft.com/office/drawing/2014/main" id="{66660D04-CF08-4F03-3D5E-EA1E63912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3359" y="904321"/>
            <a:ext cx="8525282" cy="4167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733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18867C6-8BF6-FBFE-C4DD-25F885EFDB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API</a:t>
            </a:r>
          </a:p>
        </p:txBody>
      </p:sp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3D09192C-9C70-E148-08C7-71BA4F3BF1C5}"/>
              </a:ext>
            </a:extLst>
          </p:cNvPr>
          <p:cNvSpPr txBox="1">
            <a:spLocks/>
          </p:cNvSpPr>
          <p:nvPr/>
        </p:nvSpPr>
        <p:spPr>
          <a:xfrm>
            <a:off x="6571990" y="2476846"/>
            <a:ext cx="4756410" cy="18541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2400" dirty="0"/>
              <a:t>But that's not all: it's also possible to </a:t>
            </a:r>
            <a:r>
              <a:rPr lang="en-GB" sz="2400" b="1" dirty="0"/>
              <a:t>c</a:t>
            </a:r>
            <a:r>
              <a:rPr lang="en-GB" sz="2400" dirty="0"/>
              <a:t>reate, </a:t>
            </a:r>
            <a:r>
              <a:rPr lang="en-GB" sz="2400" b="1" dirty="0"/>
              <a:t>r</a:t>
            </a:r>
            <a:r>
              <a:rPr lang="en-GB" sz="2400" dirty="0"/>
              <a:t>ead, </a:t>
            </a:r>
            <a:r>
              <a:rPr lang="en-GB" sz="2400" b="1" dirty="0"/>
              <a:t>u</a:t>
            </a:r>
            <a:r>
              <a:rPr lang="en-GB" sz="2400" dirty="0"/>
              <a:t>pdate and </a:t>
            </a:r>
            <a:r>
              <a:rPr lang="en-GB" sz="2400" b="1" dirty="0"/>
              <a:t>d</a:t>
            </a:r>
            <a:r>
              <a:rPr lang="en-GB" sz="2400" dirty="0"/>
              <a:t>elete a resource - this is called CRUD.</a:t>
            </a:r>
            <a:endParaRPr lang="fr-FR" sz="2400" dirty="0"/>
          </a:p>
        </p:txBody>
      </p:sp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C102314B-8728-C76E-FED7-F32A1759B6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7270768"/>
              </p:ext>
            </p:extLst>
          </p:nvPr>
        </p:nvGraphicFramePr>
        <p:xfrm>
          <a:off x="1459909" y="2476847"/>
          <a:ext cx="4564008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1336">
                  <a:extLst>
                    <a:ext uri="{9D8B030D-6E8A-4147-A177-3AD203B41FA5}">
                      <a16:colId xmlns:a16="http://schemas.microsoft.com/office/drawing/2014/main" val="981975860"/>
                    </a:ext>
                  </a:extLst>
                </a:gridCol>
                <a:gridCol w="1521336">
                  <a:extLst>
                    <a:ext uri="{9D8B030D-6E8A-4147-A177-3AD203B41FA5}">
                      <a16:colId xmlns:a16="http://schemas.microsoft.com/office/drawing/2014/main" val="2575982613"/>
                    </a:ext>
                  </a:extLst>
                </a:gridCol>
                <a:gridCol w="1521336">
                  <a:extLst>
                    <a:ext uri="{9D8B030D-6E8A-4147-A177-3AD203B41FA5}">
                      <a16:colId xmlns:a16="http://schemas.microsoft.com/office/drawing/2014/main" val="31859679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CRUD</a:t>
                      </a:r>
                    </a:p>
                  </a:txBody>
                  <a:tcPr>
                    <a:solidFill>
                      <a:srgbClr val="009FE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Méthode</a:t>
                      </a:r>
                    </a:p>
                  </a:txBody>
                  <a:tcPr>
                    <a:solidFill>
                      <a:srgbClr val="009FE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URL</a:t>
                      </a:r>
                    </a:p>
                  </a:txBody>
                  <a:tcPr>
                    <a:solidFill>
                      <a:srgbClr val="009FE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73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b="1" dirty="0" err="1"/>
                        <a:t>C</a:t>
                      </a:r>
                      <a:r>
                        <a:rPr lang="fr-FR" dirty="0" err="1"/>
                        <a:t>reate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/user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234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b="1" dirty="0"/>
                        <a:t>R</a:t>
                      </a:r>
                      <a:r>
                        <a:rPr lang="fr-FR" dirty="0"/>
                        <a:t>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/user/{id}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2664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b="1" dirty="0"/>
                        <a:t>U</a:t>
                      </a:r>
                      <a:r>
                        <a:rPr lang="fr-FR" dirty="0"/>
                        <a:t>pdate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/user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06748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b="1" dirty="0" err="1"/>
                        <a:t>D</a:t>
                      </a:r>
                      <a:r>
                        <a:rPr lang="fr-FR" dirty="0" err="1"/>
                        <a:t>elete</a:t>
                      </a:r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dirty="0"/>
                        <a:t>/user/{id}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3828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84353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A97A5-79D1-D539-1457-F2BA5CE31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What</a:t>
            </a:r>
            <a:r>
              <a:rPr lang="fr-FR" dirty="0"/>
              <a:t> about the </a:t>
            </a:r>
            <a:r>
              <a:rPr lang="fr-FR" dirty="0" err="1"/>
              <a:t>project</a:t>
            </a:r>
            <a:r>
              <a:rPr lang="fr-FR" dirty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1629654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18867C6-8BF6-FBFE-C4DD-25F885EFDB4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Project</a:t>
            </a:r>
          </a:p>
        </p:txBody>
      </p:sp>
      <p:sp>
        <p:nvSpPr>
          <p:cNvPr id="7" name="Espace réservé du contenu 1">
            <a:extLst>
              <a:ext uri="{FF2B5EF4-FFF2-40B4-BE49-F238E27FC236}">
                <a16:creationId xmlns:a16="http://schemas.microsoft.com/office/drawing/2014/main" id="{3D09192C-9C70-E148-08C7-71BA4F3BF1C5}"/>
              </a:ext>
            </a:extLst>
          </p:cNvPr>
          <p:cNvSpPr txBox="1">
            <a:spLocks/>
          </p:cNvSpPr>
          <p:nvPr/>
        </p:nvSpPr>
        <p:spPr>
          <a:xfrm>
            <a:off x="4010910" y="5675985"/>
            <a:ext cx="4170179" cy="3961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GB" sz="2400" dirty="0"/>
              <a:t>You'll be using Trello's API.</a:t>
            </a:r>
            <a:endParaRPr lang="fr-FR" sz="240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A25DAAA-361F-CD4B-4012-24E2F47779A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11490" y="1264158"/>
            <a:ext cx="8369017" cy="401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42225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367148F151AE4BA39BDF28EEBFBF1F" ma:contentTypeVersion="14" ma:contentTypeDescription="Crée un document." ma:contentTypeScope="" ma:versionID="de52ef7c35f32fd194323c77f2b1c69e">
  <xsd:schema xmlns:xsd="http://www.w3.org/2001/XMLSchema" xmlns:xs="http://www.w3.org/2001/XMLSchema" xmlns:p="http://schemas.microsoft.com/office/2006/metadata/properties" xmlns:ns2="5bcfb0ae-c9af-4558-8c75-b50a64077470" xmlns:ns3="00f37f6d-b584-43ee-a737-ebef6ed31ab1" targetNamespace="http://schemas.microsoft.com/office/2006/metadata/properties" ma:root="true" ma:fieldsID="ed49fd7bfe2625d70206426c2e323bea" ns2:_="" ns3:_="">
    <xsd:import namespace="5bcfb0ae-c9af-4558-8c75-b50a64077470"/>
    <xsd:import namespace="00f37f6d-b584-43ee-a737-ebef6ed31ab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cfb0ae-c9af-4558-8c75-b50a6407747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Balises d’images" ma:readOnly="false" ma:fieldId="{5cf76f15-5ced-4ddc-b409-7134ff3c332f}" ma:taxonomyMulti="true" ma:sspId="ea5cba62-7a90-4cbb-8c0d-a8cd742f6be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0f37f6d-b584-43ee-a737-ebef6ed31ab1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c78eeab0-b5ef-4a75-a51f-907c36ec8977}" ma:internalName="TaxCatchAll" ma:showField="CatchAllData" ma:web="00f37f6d-b584-43ee-a737-ebef6ed31ab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00f37f6d-b584-43ee-a737-ebef6ed31ab1" xsi:nil="true"/>
    <lcf76f155ced4ddcb4097134ff3c332f xmlns="5bcfb0ae-c9af-4558-8c75-b50a64077470">
      <Terms xmlns="http://schemas.microsoft.com/office/infopath/2007/PartnerControls"/>
    </lcf76f155ced4ddcb4097134ff3c332f>
    <SharedWithUsers xmlns="00f37f6d-b584-43ee-a737-ebef6ed31ab1">
      <UserInfo>
        <DisplayName>Goetia Alibert</DisplayName>
        <AccountId>676</AccountId>
        <AccountType/>
      </UserInfo>
      <UserInfo>
        <DisplayName>Ambre-iliana Couvignou</DisplayName>
        <AccountId>697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1A146A2E-9EB0-4E6D-B928-43B444D457D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bcfb0ae-c9af-4558-8c75-b50a64077470"/>
    <ds:schemaRef ds:uri="00f37f6d-b584-43ee-a737-ebef6ed31ab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96F0409-FD6C-4B9A-92EA-4169C46F05F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DD749D4-8CB5-4188-8A00-B45B0553EE38}">
  <ds:schemaRefs>
    <ds:schemaRef ds:uri="4b63a09f-d12c-40cb-8367-42a86aa9e62b"/>
    <ds:schemaRef ds:uri="831071da-7e94-4ba3-b51c-5eaca89b67f6"/>
    <ds:schemaRef ds:uri="aa815780-b8ed-44b6-a494-9cfc11982214"/>
    <ds:schemaRef ds:uri="e7600b6c-958c-4980-b632-1a185cae3f12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c198cf11-3a17-4b42-8b38-7c0f01616542"/>
    <ds:schemaRef ds:uri="90face15-de70-4464-be80-4af667389416"/>
    <ds:schemaRef ds:uri="http://schemas.microsoft.com/sharepoint/v3"/>
    <ds:schemaRef ds:uri="00f37f6d-b584-43ee-a737-ebef6ed31ab1"/>
    <ds:schemaRef ds:uri="5bcfb0ae-c9af-4558-8c75-b50a6407747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1784</TotalTime>
  <Words>215</Words>
  <Application>Microsoft Office PowerPoint</Application>
  <PresentationFormat>Widescreen</PresentationFormat>
  <Paragraphs>47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Inter Tight</vt:lpstr>
      <vt:lpstr>Mulish</vt:lpstr>
      <vt:lpstr>Open Sans</vt:lpstr>
      <vt:lpstr>Prompt</vt:lpstr>
      <vt:lpstr>Thème Office</vt:lpstr>
      <vt:lpstr>PowerPoint Presentation</vt:lpstr>
      <vt:lpstr>T-DEV-600</vt:lpstr>
      <vt:lpstr>What is an API ?</vt:lpstr>
      <vt:lpstr>API</vt:lpstr>
      <vt:lpstr>API</vt:lpstr>
      <vt:lpstr>API</vt:lpstr>
      <vt:lpstr>API</vt:lpstr>
      <vt:lpstr>What about the project ?</vt:lpstr>
      <vt:lpstr>Project</vt:lpstr>
      <vt:lpstr>Project</vt:lpstr>
      <vt:lpstr>Technos</vt:lpstr>
      <vt:lpstr>Tests</vt:lpstr>
      <vt:lpstr>Documentation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Template_PPT_ISEG_2018</dc:title>
  <dc:creator>Fabien Rollo</dc:creator>
  <cp:lastModifiedBy>gaspard varennes</cp:lastModifiedBy>
  <cp:revision>197</cp:revision>
  <cp:lastPrinted>2020-07-06T09:25:56Z</cp:lastPrinted>
  <dcterms:created xsi:type="dcterms:W3CDTF">2018-07-13T09:31:17Z</dcterms:created>
  <dcterms:modified xsi:type="dcterms:W3CDTF">2024-01-11T15:21:06Z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0x010100B7367148F151AE4BA39BDF28EEBFBF1F</vt:lpwstr>
  </property>
  <property fmtid="{D5CDD505-2E9C-101B-9397-08002B2CF9AE}" pid="3" name="_dlc_DocIdItemGuid">
    <vt:lpwstr>35cfabf7-5c1e-4bc2-8d89-82cbe560449a</vt:lpwstr>
  </property>
  <property fmtid="{D5CDD505-2E9C-101B-9397-08002B2CF9AE}" pid="4" name="MediaServiceImageTags">
    <vt:lpwstr/>
  </property>
</Properties>
</file>

<file path=docProps/thumbnail.jpeg>
</file>